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23"/>
  </p:notesMasterIdLst>
  <p:handoutMasterIdLst>
    <p:handoutMasterId r:id="rId24"/>
  </p:handoutMasterIdLst>
  <p:sldIdLst>
    <p:sldId id="256" r:id="rId3"/>
    <p:sldId id="265" r:id="rId4"/>
    <p:sldId id="268" r:id="rId5"/>
    <p:sldId id="266" r:id="rId6"/>
    <p:sldId id="271" r:id="rId7"/>
    <p:sldId id="270" r:id="rId8"/>
    <p:sldId id="272" r:id="rId9"/>
    <p:sldId id="267" r:id="rId10"/>
    <p:sldId id="274" r:id="rId11"/>
    <p:sldId id="273" r:id="rId12"/>
    <p:sldId id="277" r:id="rId13"/>
    <p:sldId id="275" r:id="rId14"/>
    <p:sldId id="257" r:id="rId15"/>
    <p:sldId id="278" r:id="rId16"/>
    <p:sldId id="264" r:id="rId17"/>
    <p:sldId id="279" r:id="rId18"/>
    <p:sldId id="280" r:id="rId19"/>
    <p:sldId id="281" r:id="rId20"/>
    <p:sldId id="276" r:id="rId21"/>
    <p:sldId id="28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Добро пожаловать!" id="{E75E278A-FF0E-49A4-B170-79828D63BBAD}">
          <p14:sldIdLst>
            <p14:sldId id="256"/>
            <p14:sldId id="265"/>
            <p14:sldId id="268"/>
            <p14:sldId id="266"/>
            <p14:sldId id="271"/>
            <p14:sldId id="270"/>
            <p14:sldId id="272"/>
            <p14:sldId id="267"/>
            <p14:sldId id="274"/>
          </p14:sldIdLst>
        </p14:section>
        <p14:section name="Design, Impress, Work Together" id="{B9B51309-D148-4332-87C2-07BE32FBCA3B}">
          <p14:sldIdLst>
            <p14:sldId id="273"/>
            <p14:sldId id="277"/>
            <p14:sldId id="275"/>
            <p14:sldId id="257"/>
            <p14:sldId id="278"/>
            <p14:sldId id="264"/>
            <p14:sldId id="279"/>
            <p14:sldId id="280"/>
            <p14:sldId id="281"/>
          </p14:sldIdLst>
        </p14:section>
        <p14:section name="Дополнительные сведения" id="{2CC34DB2-6590-42C0-AD4B-A04C6060184E}">
          <p14:sldIdLst>
            <p14:sldId id="276"/>
            <p14:sldId id="28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Автор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19" autoAdjust="0"/>
    <p:restoredTop sz="94280" autoAdjust="0"/>
  </p:normalViewPr>
  <p:slideViewPr>
    <p:cSldViewPr snapToGrid="0">
      <p:cViewPr varScale="1">
        <p:scale>
          <a:sx n="90" d="100"/>
          <a:sy n="90" d="100"/>
        </p:scale>
        <p:origin x="-17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194" y="66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8B867-C0E9-4677-A1E6-26A91062B287}" type="datetimeFigureOut">
              <a:rPr lang="ru-RU" smtClean="0"/>
              <a:pPr/>
              <a:t>24.03.2017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45933-9244-4FF4-949C-8BEE462098C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88760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ru-RU" smtClean="0"/>
              <a:pPr/>
              <a:t>24.03.2017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DF61EA0F-A667-4B49-8422-0062BC55E249}" type="slidenum">
              <a:rPr lang="en-US" sz="1200" b="0" i="0">
                <a:latin typeface="Calibri"/>
                <a:ea typeface="+mn-ea"/>
                <a:cs typeface="+mn-cs"/>
              </a:rPr>
              <a:pPr algn="r" defTabSz="914400">
                <a:buNone/>
              </a:p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ru-RU" smtClean="0"/>
              <a:pPr/>
              <a:t>24.03.2017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ru-RU" smtClean="0"/>
              <a:pPr/>
              <a:t>24.03.2017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ru-RU" smtClean="0"/>
              <a:pPr/>
              <a:t>24.03.2017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ru-RU" smtClean="0"/>
              <a:pPr/>
              <a:t>24.03.2017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ru-RU" smtClean="0"/>
              <a:pPr/>
              <a:t>24.03.2017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Образец текста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Второй уровень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Третий уровень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Четвертый уровень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Образец текста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Второй уровень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Третий уровень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Четвертый уровень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ru-RU" smtClean="0"/>
              <a:pPr/>
              <a:t>24.03.2017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Образец текста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Второй уровень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Третий уровень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Четвертый уровень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Образец текста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Второй уровень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Третий уровень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Четвертый уровень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ru-RU" smtClean="0"/>
              <a:pPr/>
              <a:t>24.03.2017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ru-RU" smtClean="0"/>
              <a:pPr/>
              <a:t>24.03.2017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ru-RU" smtClean="0"/>
              <a:pPr/>
              <a:t>24.03.2017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Образец текста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Второй уровень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Третий уровень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Четвертый уровень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ru-RU" smtClean="0"/>
              <a:pPr/>
              <a:t>24.03.2017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ru-RU" smtClean="0"/>
              <a:pPr/>
              <a:t>24.03.2017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ru-RU" smtClean="0"/>
              <a:pPr/>
              <a:t>24.03.2017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2%D0%B0%D0%B1%D0%B0%D0%BA" TargetMode="External"/><Relationship Id="rId2" Type="http://schemas.openxmlformats.org/officeDocument/2006/relationships/hyperlink" Target="https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ru.wikipedia.org/wiki/%D0%A1%D0%BD%D1%8E%D1%8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00" y="1325461"/>
            <a:ext cx="10515600" cy="3123145"/>
          </a:xfrm>
        </p:spPr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ОСТОРОЖНО </a:t>
            </a:r>
            <a:b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СНАФ, СПАЙС,НАСВАЙ </a:t>
            </a:r>
            <a:endParaRPr lang="ru-RU" sz="7200" b="0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10306048" cy="1137793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spcBef>
                <a:spcPts val="6"/>
              </a:spcBef>
              <a:buNone/>
            </a:pPr>
            <a:r>
              <a:rPr lang="ru-RU" sz="2800" b="0" i="0" dirty="0" smtClean="0">
                <a:solidFill>
                  <a:srgbClr val="D24726"/>
                </a:solidFill>
                <a:latin typeface="Segoe UI Light"/>
              </a:rPr>
              <a:t>.</a:t>
            </a:r>
            <a:endParaRPr lang="ru-RU" sz="2800" b="0" i="0" dirty="0">
              <a:solidFill>
                <a:srgbClr val="D24726"/>
              </a:solidFill>
              <a:latin typeface="Segoe UI Ligh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831851" y="1367406"/>
            <a:ext cx="5156200" cy="763019"/>
          </a:xfrm>
        </p:spPr>
        <p:txBody>
          <a:bodyPr>
            <a:noAutofit/>
          </a:bodyPr>
          <a:lstStyle/>
          <a:p>
            <a:pPr algn="ctr"/>
            <a:r>
              <a:rPr lang="ru-RU" b="0" dirty="0" smtClean="0">
                <a:solidFill>
                  <a:srgbClr val="FF0000"/>
                </a:solidFill>
                <a:latin typeface="Microsoft Sans Serif" panose="020B0604020202020204" pitchFamily="34" charset="0"/>
                <a:ea typeface="Arial Unicode MS" panose="020B0604020202020204" pitchFamily="34" charset="-128"/>
                <a:cs typeface="Microsoft Sans Serif" panose="020B0604020202020204" pitchFamily="34" charset="0"/>
              </a:rPr>
              <a:t>Признаки, которые должны вас насторожить</a:t>
            </a:r>
            <a:endParaRPr lang="ru-RU" b="0" dirty="0">
              <a:solidFill>
                <a:srgbClr val="FF0000"/>
              </a:solidFill>
              <a:latin typeface="Microsoft Sans Serif" panose="020B0604020202020204" pitchFamily="34" charset="0"/>
              <a:ea typeface="Arial Unicode MS" panose="020B0604020202020204" pitchFamily="34" charset="-128"/>
              <a:cs typeface="Microsoft Sans Serif" panose="020B0604020202020204" pitchFamily="34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Пакетики с неизвестным веществом в кармане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Пропавшие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деньги,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езкая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смена образа жизни и настроения – все это косвенно указывает на возможные проблемы с наркотиками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Различные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 сна, потеря аппетита, безучастность к любым событиям, которые происходят в семье.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нетрезвого человека при явном отсутствии запаха алкоголя – один из главных признаков употребления курительной смеси. 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Малоподвижная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поза, бессмысленная улыбка, заторможенность или наоборот, беспричинное веселье, высокая двигательная активность – все это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серьезная причина для волнения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>
          <a:xfrm>
            <a:off x="6189664" y="1367406"/>
            <a:ext cx="5403921" cy="763019"/>
          </a:xfrm>
        </p:spPr>
        <p:txBody>
          <a:bodyPr>
            <a:normAutofit fontScale="25000" lnSpcReduction="20000"/>
          </a:bodyPr>
          <a:lstStyle/>
          <a:p>
            <a:endParaRPr lang="ru-RU" cap="all" dirty="0" smtClean="0"/>
          </a:p>
          <a:p>
            <a:pPr algn="ctr"/>
            <a:r>
              <a:rPr lang="ru-RU" sz="8000" cap="all" dirty="0" smtClean="0">
                <a:solidFill>
                  <a:srgbClr val="FF0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ВНЕШНИЕ </a:t>
            </a:r>
            <a:r>
              <a:rPr lang="ru-RU" sz="8000" cap="all" dirty="0">
                <a:solidFill>
                  <a:srgbClr val="FF0000"/>
                </a:solidFill>
                <a:latin typeface="Microsoft Sans Serif" panose="020B0604020202020204" pitchFamily="34" charset="0"/>
                <a:cs typeface="Microsoft Sans Serif" panose="020B0604020202020204" pitchFamily="34" charset="0"/>
              </a:rPr>
              <a:t>ПРИЗНАКИ УПОТРЕБЛЕНИЯ СПАЙСА</a:t>
            </a:r>
          </a:p>
          <a:p>
            <a:endParaRPr lang="ru-RU" dirty="0">
              <a:latin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 любых наркотических веществ негативно сказывается на внешнем виде человека. Выделить можно следующие изменения: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Покраснение кожи и белков глаз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Суженные или расширенные зрачки.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Отрешенный взгляд.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Сухие волосы, отекшие руки.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Осанка становится сутулой.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Речь растянутая, невнятная.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Замедленные и неуклюжие движения при отсутствии запаха алкоголя.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Постоянный кашель, усиленное слезоотделение, хриплый голос.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60217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Насвай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Насвай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насыбай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нас,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нос,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айс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нацик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насыбай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насыр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снюс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— вид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некурительного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табачного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изделия, традиционный для Центральной Азии.</a:t>
            </a:r>
          </a:p>
          <a:p>
            <a:pPr marL="0" indent="0">
              <a:buNone/>
            </a:pP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Основными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составляющими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насвая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являются табак и щёлочь (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гашёная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известь). Также в состав продукта могут входить растительное масло и другие компоненты. Для улучшения вкуса могут добавляться приправы. При 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кустарном изготовлении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насвая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качестве щёлочи вместо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гашёной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извести может применяться зола растений.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продажу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насвай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поступает в виде маленьких «шариков» или «палочек», пластичной массы или порошка. Цвет продукта грязно-зелёный.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насвая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вызывает 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никотиновую зависимость. 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Частое употребление вызывает также психическую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зависимость.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://im3-tub-ru.yandex.net/i?id=0a442f932266e689b07b237d8d6e5582-42-144&amp;n=2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704" y="1442906"/>
            <a:ext cx="3475839" cy="2707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im0-tub-ru.yandex.net/i?id=a4d01ea9eb92e22e20c0a70270c6e925-43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72399" y="4364386"/>
            <a:ext cx="3125730" cy="2356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71942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 Ваш Ребенок изменился…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78172" y="1825624"/>
            <a:ext cx="7323589" cy="4810067"/>
          </a:xfrm>
        </p:spPr>
        <p:txBody>
          <a:bodyPr>
            <a:no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жизнерадостный ребенок вдруг становится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скрытным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вдруг потерял всякий интерес к учебе, перестал посещать столь любимые ранее тренировки и дополнительные занятия, прогуливает школу,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ачал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общаться с подозрительными друзьями, которых вы раньше не видели,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может начать просить больше денег или даже незаметно вытаскивать их из карманов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незапно возник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 к домашней аптечке и фармакологии.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Надо всегда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знать, чем занимается и увлекается ребенок. </a:t>
            </a:r>
          </a:p>
        </p:txBody>
      </p:sp>
      <p:pic>
        <p:nvPicPr>
          <p:cNvPr id="10242" name="Picture 2" descr="http://im1-tub-ru.yandex.net/i?id=2672bb97fdb044ebf6e90ac2fc2c4e7b-134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890000" y="2176058"/>
            <a:ext cx="2857500" cy="1343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http://im2-tub-ru.yandex.net/i?id=5152628ce08de7d86980cf93c54b65e2-81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63025" y="4486275"/>
            <a:ext cx="27844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01108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914400">
              <a:spcBef>
                <a:spcPts val="0"/>
              </a:spcBef>
              <a:buNone/>
            </a:pPr>
            <a:r>
              <a:rPr lang="ru-RU" sz="6000" b="0" i="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тревожные признаки:</a:t>
            </a:r>
            <a:endParaRPr lang="ru-RU" sz="6000" b="0" i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6649" y="1367406"/>
            <a:ext cx="10740492" cy="533539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утрата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старых друзей, отказ познакомить Вас с новыми;</a:t>
            </a:r>
          </a:p>
          <a:p>
            <a:pPr>
              <a:lnSpc>
                <a:spcPct val="10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сужение круга интересов, потеря интереса к бывшим увлечениям, хобби и пр.;</a:t>
            </a:r>
          </a:p>
          <a:p>
            <a:pPr>
              <a:lnSpc>
                <a:spcPct val="10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памяти, неспособность логически мыслить, резкое снижение успеваемости;</a:t>
            </a:r>
          </a:p>
          <a:p>
            <a:pPr>
              <a:lnSpc>
                <a:spcPct val="10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резкие перемены в характере, чрезмерная эмоциональность, не обусловленная реальной обстановкой. Настроение колеблется: от безудержного веселья до депрессии;</a:t>
            </a:r>
          </a:p>
          <a:p>
            <a:pPr>
              <a:lnSpc>
                <a:spcPct val="10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непривычная раздражительность и агрессия;</a:t>
            </a:r>
          </a:p>
          <a:p>
            <a:pPr>
              <a:lnSpc>
                <a:spcPct val="10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замкнутость: ребенка перестают интересовать события в семье, в классе;</a:t>
            </a:r>
          </a:p>
          <a:p>
            <a:pPr>
              <a:lnSpc>
                <a:spcPct val="10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сокрытие от Вас мест, которые он посещает, того, с кем и чем планирует заниматься, и пр.;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телефонные разговоры (особенно “зашифрованные”) с незнакомыми лицами;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стремление все закрыть на ключ: комнату, ящики стола, шкатулки и пр.;</a:t>
            </a:r>
          </a:p>
          <a:p>
            <a:pPr marL="0" indent="0" algn="l" defTabSz="914400">
              <a:lnSpc>
                <a:spcPct val="150000"/>
              </a:lnSpc>
              <a:spcBef>
                <a:spcPts val="0"/>
              </a:spcBef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8676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1178" y="1853968"/>
            <a:ext cx="10268125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сна: бессонница или настолько крепкий сон, что не представляется никакой возможности его разбудить или сделать это намного труднее, чем было раньше;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необъяснимое повышение аппетита или, наоборот, беспричинная потеря его, частые простудные заболевания;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долгое (вплоть до нескольких суток) отсутствие дома;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 речи, походки и координации движений при отсутствии запаха алкоголя изо рта;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специфический запах от одежды (например, смесь хвои с табаком);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незнакомые таблетки, порошки и пр. (не из домашней аптечки) в комнате, среди личных вещей;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неожиданное покраснение глаз, зрачки неестественно сужены или расширены, коричневый налет на языке;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необъяснимые "потери" денег и пропажа вещей из дома.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Тревожные признаки: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Заболевания, которыми чаще всего болеют подростки - Медицина 2.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41205" y="5105145"/>
            <a:ext cx="2148840" cy="1437005"/>
          </a:xfrm>
          <a:prstGeom prst="rect">
            <a:avLst/>
          </a:prstGeom>
          <a:noFill/>
          <a:extLst/>
        </p:spPr>
      </p:pic>
      <p:pic>
        <p:nvPicPr>
          <p:cNvPr id="8" name="Рисунок 7" descr="http://im3-tub-ru.yandex.net/i?id=18edb9eee2e79546fb7de2688174b66b-88-144&amp;n=2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449" y="1"/>
            <a:ext cx="1647458" cy="12501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227289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9783" y="1711354"/>
            <a:ext cx="1094763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1.Сами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живите яркой, наполненной, здоровой жизнью!</a:t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Ребенок - это зеркало, отражающее своих родителей. Мы воспитываем ребенка собой - не своими советами, нравоучениями, нотациями, а своим поведением, своей повседневной жизнью. Согласно данным опросов, наиболее частым мотивом употребления наркотиков является "неудовлетворенность жизнью и желанием отвлечься от нее".</a:t>
            </a:r>
            <a:br>
              <a:rPr lang="ru-RU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 Будьте вместе со своим ребенком!</a:t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Старайтесь проводить с ним как можно больше времени, делайте все вместе с ним: рисуйте, ходите в театр, делайте домашнюю работу, занимайтесь спортом, обсуждайте прочитанные книги. Будьте в курсе его школьной жизни, приглашайте к себе домой его друзей. Не контролируйте его, а живите с ним  одной жизнью.</a:t>
            </a:r>
            <a:br>
              <a:rPr lang="ru-RU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3.  Любите своего ребенка и принимайте его таким, какой он есть!</a:t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употреблению наркотиков наиболее склонны подростки с низкой психоэмоциональной устойчивостью, склонные неадекватно реагировать на стресс, не умеющие найти выход из психотравмирующей ситуации, имеющие высокий уровень притязаний и низкую самооценку. </a:t>
            </a:r>
            <a:br>
              <a:rPr lang="ru-RU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Почаще хвалите своих детей, обнимайте, говорите, что вы их любите. Критикуйте и оценивайте не его личность, а отдельные поступки. Не скупитесь на улыбки и поощряйте даже малейшие достижения.</a:t>
            </a:r>
            <a:br>
              <a:rPr lang="ru-RU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стоит делать родителям!?!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http://im1-tub-ru.yandex.net/i?id=e6cef1b72b374cda09d0b1e59843775d-14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284700" y="41146"/>
            <a:ext cx="1907299" cy="1349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31532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стоит делать родителям!?!</a:t>
            </a:r>
            <a:endParaRPr lang="ru-RU" sz="6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09601" y="1627465"/>
            <a:ext cx="10858150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ru-RU" b="1" dirty="0" smtClean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опоздайте! Вовремя дайте ребенку всю необходимую информацию.</a:t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Научите его отвечать решительным отказом на предложение попробовать наркотики. Эксперименты детей с </a:t>
            </a:r>
            <a:r>
              <a:rPr lang="ru-RU" dirty="0" err="1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психоактивными</a:t>
            </a:r>
            <a:r>
              <a:rPr lang="ru-RU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веществами начинаются уже с 3-4 класса. Ваша информация должна опередить негативное влияние наркоманов, их рекламу "самого крутого и модного кайфа". Не оставьте вашего ребенка безоружным!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b="1" dirty="0" smtClean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Научите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ребенка говорить «нет» наркотикам!</a:t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Сказать «</a:t>
            </a:r>
            <a:r>
              <a:rPr lang="ru-RU" b="1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нет</a:t>
            </a:r>
            <a:r>
              <a:rPr lang="ru-RU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- это целая наука, которую, кстати, не всегда до конца постигают даже взрослые </a:t>
            </a:r>
            <a:endParaRPr lang="ru-RU" dirty="0" smtClean="0">
              <a:solidFill>
                <a:srgbClr val="363636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люди</a:t>
            </a:r>
            <a:r>
              <a:rPr lang="ru-RU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36363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Объясните ребенку, что, отказывая, важно смотреть собеседнику в глаза. Его голос должен быть твердым и уверенным. Он имеет право прини­мать решения, говорить «нет» и не чувствовать себя виноватым - просто помогите ему это осознать.</a:t>
            </a: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Психология Записи в рубрике Психология Дневник юлия : Дневники на КП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82574" y="3343591"/>
            <a:ext cx="2009426" cy="1295083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xmlns="" val="1171980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или сценарии отказа</a:t>
            </a:r>
            <a:r>
              <a:rPr lang="ru-RU" b="1" dirty="0"/>
              <a:t>: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627465" y="1635853"/>
            <a:ext cx="865743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363636"/>
                </a:solidFill>
                <a:latin typeface="Arial" panose="020B0604020202020204" pitchFamily="34" charset="0"/>
              </a:rPr>
              <a:t>«Нет, я не употребляю наркотики». Это ответ, который не требует объяснения, и может звучать вслед за предложением любого вида наркотиков.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363636"/>
                </a:solidFill>
                <a:latin typeface="Arial" panose="020B0604020202020204" pitchFamily="34" charset="0"/>
              </a:rPr>
              <a:t>«Нет, спасибо. Мне надо идти на тренировку». Рациональное обоснование отказа не вызовет удивления у тех людей, которые предлагают попробовать наркотик. Это так же не вызовет у них особых опасений – они убедятся, что это не их жертва и очень быстро потеряют интерес.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363636"/>
                </a:solidFill>
                <a:latin typeface="Arial" panose="020B0604020202020204" pitchFamily="34" charset="0"/>
              </a:rPr>
              <a:t>На вопрос «Тебе слабо?» можно ответить так: «Мне слабо сидеть на игле всю оставшуюся жизнь».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363636"/>
                </a:solidFill>
                <a:latin typeface="Arial" panose="020B0604020202020204" pitchFamily="34" charset="0"/>
              </a:rPr>
              <a:t>«Спасибо, нет. Это не в моем стиле».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363636"/>
                </a:solidFill>
                <a:latin typeface="Arial" panose="020B0604020202020204" pitchFamily="34" charset="0"/>
              </a:rPr>
              <a:t>«Отстань!»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363636"/>
                </a:solidFill>
                <a:latin typeface="Arial" panose="020B0604020202020204" pitchFamily="34" charset="0"/>
              </a:rPr>
              <a:t>«Почему ты продолжаешь давить на меня, если я уже сказал(а) «НЕТ»?»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363636"/>
                </a:solidFill>
                <a:latin typeface="Arial" panose="020B0604020202020204" pitchFamily="34" charset="0"/>
              </a:rPr>
              <a:t>«Наркотики меня не интересуют».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363636"/>
                </a:solidFill>
                <a:latin typeface="Arial" panose="020B0604020202020204" pitchFamily="34" charset="0"/>
              </a:rPr>
              <a:t>Если собеседник начинает подтрунивать над отказом, нужно поддержать «шутливую» форму разговора, </a:t>
            </a:r>
            <a:r>
              <a:rPr lang="ru-RU" i="1" dirty="0">
                <a:solidFill>
                  <a:srgbClr val="363636"/>
                </a:solidFill>
                <a:latin typeface="Arial" panose="020B0604020202020204" pitchFamily="34" charset="0"/>
              </a:rPr>
              <a:t> </a:t>
            </a:r>
            <a:endParaRPr lang="ru-RU" dirty="0">
              <a:solidFill>
                <a:srgbClr val="363636"/>
              </a:solidFill>
              <a:latin typeface="Arial" panose="020B0604020202020204" pitchFamily="34" charset="0"/>
            </a:endParaRP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363636"/>
                </a:solidFill>
                <a:latin typeface="Arial" panose="020B0604020202020204" pitchFamily="34" charset="0"/>
              </a:rPr>
              <a:t>Если давление будет все настойчивее, нужно помнить, что всегда можно просто уйти</a:t>
            </a:r>
            <a:r>
              <a:rPr lang="ru-RU" i="1" dirty="0">
                <a:solidFill>
                  <a:srgbClr val="363636"/>
                </a:solidFill>
                <a:latin typeface="Arial" panose="020B0604020202020204" pitchFamily="34" charset="0"/>
              </a:rPr>
              <a:t>.</a:t>
            </a:r>
            <a:endParaRPr lang="ru-RU" b="0" i="0" dirty="0">
              <a:solidFill>
                <a:srgbClr val="363636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146" name="Picture 2" descr="http://im2-tub-ru.yandex.net/i?id=c19472dc218048981708ab07d4741c22-17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01300" y="5133975"/>
            <a:ext cx="1905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im1-tub-ru.yandex.net/i?id=9793406695028de45edc670de7a77ec8-85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318" y="1400175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504481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209725"/>
            <a:ext cx="10737851" cy="168618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реагировать, если ваш ребенок подтвердил, что употребляет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наркотические вещества?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Шаг 1.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Будьте </a:t>
            </a:r>
            <a:r>
              <a:rPr lang="ru-RU" dirty="0"/>
              <a:t>спокойны, держите себя в руках, ведь для вашего ребенка было очень сложно рассказать вам о том, что он принимает наркотики, и он, в свою очередь, ждет от вас поддержки и помощи, а вовсе не нервного срыва.</a:t>
            </a:r>
          </a:p>
          <a:p>
            <a:r>
              <a:rPr lang="ru-RU" dirty="0"/>
              <a:t>Поблагодарите ребенка за доверие и честность и четко обозначьте свою позицию: я люблю и принимаю тебя, но я не принимаю употребление наркотиков.</a:t>
            </a:r>
          </a:p>
          <a:p>
            <a:r>
              <a:rPr lang="ru-RU" dirty="0"/>
              <a:t>Постарайтесь узнать, как долго, что именно и в каких количествах ребенок употребляет, что он получает от употребления, но помните, это не допрос, а беседа, будьте тверды, но внимательны к чувствам ребенка.</a:t>
            </a:r>
          </a:p>
          <a:p>
            <a:r>
              <a:rPr lang="ru-RU" dirty="0"/>
              <a:t>После беседы позвоните на телефон горячей линии, опишите ситуацию и выслушайте все рекомендации.</a:t>
            </a:r>
          </a:p>
          <a:p>
            <a:r>
              <a:rPr lang="ru-RU" dirty="0"/>
              <a:t>Пройдите обследование.</a:t>
            </a:r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Шаг 2.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 </a:t>
            </a:r>
            <a:r>
              <a:rPr 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endParaRPr lang="ru-RU" sz="32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сформировалась зависимость или нет,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может только специалист.</a:t>
            </a:r>
            <a:b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делайте скоропостижных выводов и не отчаивайтесь.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10969627" y="6550364"/>
            <a:ext cx="6442705" cy="36478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/>
            </a:r>
            <a:br>
              <a:rPr lang="ru-RU" b="1" smtClean="0"/>
            </a:br>
            <a:r>
              <a:rPr lang="ru-RU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реагировать, если ваш ребенок подтвердил, что употребляет наркотические вещества?</a:t>
            </a:r>
            <a:br>
              <a:rPr lang="ru-RU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 descr="http://im2-tub-ru.yandex.net/i?id=2ce64f19e9614891507602692be1bf91-108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515602" y="5746572"/>
            <a:ext cx="1528766" cy="1019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7316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76300" y="1428751"/>
            <a:ext cx="94483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</a:t>
            </a:r>
            <a:r>
              <a:rPr lang="ru-RU" sz="6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ru-RU" sz="6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6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самая лучшая профилактика наркомании – любовь и внимание к ребенку. </a:t>
            </a:r>
          </a:p>
        </p:txBody>
      </p:sp>
      <p:pic>
        <p:nvPicPr>
          <p:cNvPr id="4098" name="Picture 2" descr="http://im0-tub-ru.yandex.net/i?id=3ab4dc6cbf98b14bc29c33a838bb4bbb-122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4285" y="487651"/>
            <a:ext cx="21621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im3-tub-ru.yandex.net/i?id=1d1fdfd8f697a8bd93754adee9a4ea01-128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695591" y="5000625"/>
            <a:ext cx="21621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60704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НАФФ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84980" y="1943878"/>
            <a:ext cx="556882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Снафф</a:t>
            </a:r>
            <a:r>
              <a:rPr lang="ru-RU" sz="360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ru-RU" sz="3600" dirty="0">
                <a:solidFill>
                  <a:srgbClr val="0B008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Английский язык"/>
              </a:rPr>
              <a:t>англ.</a:t>
            </a:r>
            <a:r>
              <a:rPr lang="ru-RU" sz="360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600" i="1" dirty="0" err="1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snuff</a:t>
            </a:r>
            <a:r>
              <a:rPr lang="ru-RU" sz="360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 — бездымный </a:t>
            </a:r>
            <a:r>
              <a:rPr lang="ru-RU" sz="3600" dirty="0">
                <a:solidFill>
                  <a:srgbClr val="0B008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 tooltip="Табак"/>
              </a:rPr>
              <a:t>табак</a:t>
            </a:r>
            <a:r>
              <a:rPr lang="ru-RU" sz="360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вызывающий никотиновую зависимость. </a:t>
            </a:r>
            <a:endParaRPr lang="ru-RU" sz="3600" dirty="0" smtClean="0">
              <a:solidFill>
                <a:srgbClr val="25252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60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отличие от </a:t>
            </a:r>
            <a:r>
              <a:rPr lang="ru-RU" sz="3600" dirty="0" err="1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насвая</a:t>
            </a:r>
            <a:r>
              <a:rPr lang="ru-RU" sz="3600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легализован во многих странах.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upload.wikimedia.org/wikipedia/commons/thumb/d/d0/Schnupftabak_lose.jpg/220px-Schnupftabak_lose.jpg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0735" y="2019910"/>
            <a:ext cx="5324662" cy="399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27968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838200" y="1057276"/>
            <a:ext cx="10515600" cy="2628900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вашим детям. </a:t>
            </a:r>
            <a:b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Благополучия вашей семье!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838203" y="5110609"/>
            <a:ext cx="10410822" cy="1137793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68439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im3-tub-ru.yandex.net/i?id=0b57fc6a8524a9bf2fd11a32039c7e3d-37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130006" y="297994"/>
            <a:ext cx="3808770" cy="2986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im3-tub-ru.yandex.net/i?id=22577feda5e7da1b8dda8f2b5fc76f21-142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66725" y="3429565"/>
            <a:ext cx="3763281" cy="3293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im0-tub-ru.yandex.net/i?id=1baa510193781526eda723b83611c660-83-144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1558" y="297994"/>
            <a:ext cx="4360441" cy="3131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95927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10744200" cy="1228725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</a:t>
            </a:r>
            <a:b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вида </a:t>
            </a:r>
            <a:r>
              <a:rPr lang="ru-RU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снаффа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12690" y="2843868"/>
            <a:ext cx="72397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Сухой</a:t>
            </a:r>
            <a:r>
              <a:rPr lang="ru-RU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(европейский) — это нюхательный табак; он может быть как не ароматизированным, так и содержать добавки </a:t>
            </a:r>
            <a:r>
              <a:rPr lang="ru-RU" dirty="0" err="1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камфоры</a:t>
            </a:r>
            <a:r>
              <a:rPr lang="ru-RU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ментола, эвкалипта, ванили, вишни, апельсина и пр. Обычно очень мелко измельчен (до состояния пудры).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Влажный</a:t>
            </a:r>
            <a:r>
              <a:rPr lang="ru-RU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предназначен для орального использования, то есть определённая порция насыпанного в банку табака закладывается в рот, между губой и десной. Существует много видов </a:t>
            </a:r>
            <a:r>
              <a:rPr lang="ru-RU" dirty="0" err="1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снаффа</a:t>
            </a:r>
            <a:r>
              <a:rPr lang="ru-RU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это и классический американский </a:t>
            </a:r>
            <a:r>
              <a:rPr lang="ru-RU" dirty="0" err="1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снафф</a:t>
            </a:r>
            <a:r>
              <a:rPr lang="ru-RU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 шведский </a:t>
            </a:r>
            <a:r>
              <a:rPr lang="ru-RU" dirty="0" err="1">
                <a:solidFill>
                  <a:srgbClr val="0B008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Снюс"/>
              </a:rPr>
              <a:t>снюс</a:t>
            </a:r>
            <a:r>
              <a:rPr lang="ru-RU" dirty="0">
                <a:solidFill>
                  <a:srgbClr val="25252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 многочисленные виды табачных продуктов, распространенные в странах Азии и Африки.</a:t>
            </a:r>
            <a:endParaRPr lang="ru-RU" b="0" i="0" dirty="0">
              <a:solidFill>
                <a:srgbClr val="25252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http://im0-tub-ru.yandex.net/i?id=94090223c0857a2a9a9414c71956b364-137-144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455" y="109057"/>
            <a:ext cx="2752932" cy="1677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6" descr="http://im2-tub-ru.yandex.net/i?id=f461e1d73b940e5b3f1279a771eda0c6-52-144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95670" y="5211660"/>
            <a:ext cx="2656019" cy="1474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5246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690014" y="532700"/>
            <a:ext cx="4100188" cy="1600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ВОЗДЕЙСТВИЕ ВЕЩЕСТВА НА ОРГАНИЗМ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Текст 14"/>
          <p:cNvSpPr>
            <a:spLocks noGrp="1"/>
          </p:cNvSpPr>
          <p:nvPr>
            <p:ph type="body" sz="half" idx="2"/>
          </p:nvPr>
        </p:nvSpPr>
        <p:spPr>
          <a:xfrm>
            <a:off x="755813" y="2790889"/>
            <a:ext cx="3932237" cy="37592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Picture 4" descr="http://im3-tub-ru.yandex.net/i?id=90ba5b8d01c8dc8bdd4b45c3e12b8f6f-65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0451" y="2790890"/>
            <a:ext cx="4219751" cy="375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494788" y="612396"/>
            <a:ext cx="639514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ru-RU" sz="3200" dirty="0">
                <a:solidFill>
                  <a:srgbClr val="5B5B5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тому, что табак стимулирует кровоснабжение, наступает прояснение сознания.</a:t>
            </a:r>
          </a:p>
          <a:p>
            <a:pPr>
              <a:buFont typeface="+mj-lt"/>
              <a:buAutoNum type="arabicPeriod"/>
            </a:pPr>
            <a:r>
              <a:rPr lang="ru-RU" sz="3200" dirty="0">
                <a:solidFill>
                  <a:srgbClr val="5B5B5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чувствует бодрость, сонливость и усталость исчезают.</a:t>
            </a:r>
          </a:p>
          <a:p>
            <a:pPr>
              <a:buFont typeface="+mj-lt"/>
              <a:buAutoNum type="arabicPeriod"/>
            </a:pPr>
            <a:r>
              <a:rPr lang="ru-RU" sz="3200" dirty="0">
                <a:solidFill>
                  <a:srgbClr val="5B5B5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Улучшается внимание.</a:t>
            </a:r>
          </a:p>
          <a:p>
            <a:pPr>
              <a:buFont typeface="+mj-lt"/>
              <a:buAutoNum type="arabicPeriod"/>
            </a:pPr>
            <a:r>
              <a:rPr lang="ru-RU" sz="3200" dirty="0">
                <a:solidFill>
                  <a:srgbClr val="5B5B5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потребители нюхательного табака утверждают, что после вдыхания </a:t>
            </a:r>
            <a:r>
              <a:rPr lang="ru-RU" sz="3200" dirty="0" err="1">
                <a:solidFill>
                  <a:srgbClr val="5B5B5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снаффа</a:t>
            </a:r>
            <a:r>
              <a:rPr lang="ru-RU" sz="3200" dirty="0">
                <a:solidFill>
                  <a:srgbClr val="5B5B5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испытывают состояние, которое характеризуют как «светлая грусть» и «философский настрой</a:t>
            </a:r>
            <a:r>
              <a:rPr lang="ru-RU" sz="3200" dirty="0" smtClean="0">
                <a:solidFill>
                  <a:srgbClr val="5B5B5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3200" dirty="0">
              <a:solidFill>
                <a:srgbClr val="5B5B5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76124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89901" y="578841"/>
            <a:ext cx="10495655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 нюхательного табака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24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Небольшая доза </a:t>
            </a:r>
            <a:r>
              <a:rPr lang="ru-RU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нюхательного табака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(да и впрочем любого) способствует ясности мыслей и бодрости, хорошему вниманию.</a:t>
            </a:r>
          </a:p>
          <a:p>
            <a:pPr algn="ctr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Такое происходит обычно с курильщиками, у которых после выкуренной сигареты наступает бодрость. Но в случае со </a:t>
            </a:r>
            <a:r>
              <a:rPr lang="ru-RU" sz="2400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снаффом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эта особенность воздействия заметно сильней.</a:t>
            </a:r>
          </a:p>
          <a:p>
            <a:pPr algn="ctr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дозы приводит к неприятным последствиям, а может привести и к плачевным, так как возможны тошнота, рвота, головокружения.</a:t>
            </a:r>
          </a:p>
          <a:p>
            <a:pPr algn="ctr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Есть такая особенность у людей </a:t>
            </a:r>
            <a:r>
              <a:rPr lang="ru-RU" sz="2400" b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нюхающих табак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у них вечно забит нос. Это, впрочем, относится и к более тяжелым наркоманам, затягивающиеся порошковыми наркотиками через нос.</a:t>
            </a:r>
          </a:p>
          <a:p>
            <a:pPr algn="ctr"/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временем к постоянной заложенности носа присоединяются покраснение носа и слезоточивость глаз.</a:t>
            </a:r>
            <a:endParaRPr lang="ru-RU" sz="2400" b="0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3838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6503" y="260059"/>
            <a:ext cx="11711031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Побочные эффекты нюхательного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табака</a:t>
            </a:r>
          </a:p>
          <a:p>
            <a:pPr algn="ctr"/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ru-RU" sz="2800" dirty="0">
                <a:solidFill>
                  <a:srgbClr val="5B5B5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Передозировка </a:t>
            </a:r>
            <a:r>
              <a:rPr lang="ru-RU" sz="2800" dirty="0" err="1">
                <a:solidFill>
                  <a:srgbClr val="5B5B5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снаффа</a:t>
            </a:r>
            <a:r>
              <a:rPr lang="ru-RU" sz="2800" dirty="0">
                <a:solidFill>
                  <a:srgbClr val="5B5B5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вызывает головокружение, тошноту и рвоту.</a:t>
            </a:r>
          </a:p>
          <a:p>
            <a:pPr algn="just">
              <a:buFont typeface="+mj-lt"/>
              <a:buAutoNum type="arabicPeriod"/>
            </a:pPr>
            <a:r>
              <a:rPr lang="ru-RU" sz="2800" dirty="0">
                <a:solidFill>
                  <a:srgbClr val="5B5B5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Регулярное отравление организма человека никотином, который всасывается в кровь через слизистую носа при употреблении </a:t>
            </a:r>
            <a:r>
              <a:rPr lang="ru-RU" sz="2800" dirty="0" err="1">
                <a:solidFill>
                  <a:srgbClr val="5B5B5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снаффа</a:t>
            </a:r>
            <a:r>
              <a:rPr lang="ru-RU" sz="2800" dirty="0">
                <a:solidFill>
                  <a:srgbClr val="5B5B5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вызывает ухудшение всех мыслительных процессов, снижает внимание и ухудшает память.</a:t>
            </a:r>
          </a:p>
          <a:p>
            <a:pPr algn="just">
              <a:buFont typeface="+mj-lt"/>
              <a:buAutoNum type="arabicPeriod"/>
            </a:pPr>
            <a:r>
              <a:rPr lang="ru-RU" sz="2800" dirty="0">
                <a:solidFill>
                  <a:srgbClr val="5B5B5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нюхательном табаке, который продаётся в современных магазинах, количество канцерогенов гораздо выше, чем в обычных сигаретах.</a:t>
            </a:r>
          </a:p>
          <a:p>
            <a:pPr algn="just">
              <a:buFont typeface="+mj-lt"/>
              <a:buAutoNum type="arabicPeriod"/>
            </a:pPr>
            <a:r>
              <a:rPr lang="ru-RU" sz="2800" dirty="0">
                <a:solidFill>
                  <a:srgbClr val="5B5B5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Никотин, который содержится в табаке, отрицательно сказывается на репродуктивной системе как мужчин, так и женщин.  </a:t>
            </a:r>
          </a:p>
          <a:p>
            <a:pPr algn="just">
              <a:buFont typeface="+mj-lt"/>
              <a:buAutoNum type="arabicPeriod"/>
            </a:pPr>
            <a:r>
              <a:rPr lang="ru-RU" sz="2800" dirty="0">
                <a:solidFill>
                  <a:srgbClr val="5B5B5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некоторых случаях при употреблении нюхательного табака может наблюдаться расширение зрачков. Возможно появление потливости ладоней и ступней, как это бывает у заядлых курильщиков.</a:t>
            </a:r>
            <a:endParaRPr lang="ru-RU" sz="2800" b="0" i="0" dirty="0">
              <a:solidFill>
                <a:srgbClr val="5B5B5B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http://im3-tub-ru.yandex.net/i?id=a919dcd4f4d10f6c6a6e9c5f2d0238d0-105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7191" y="105675"/>
            <a:ext cx="1791653" cy="1010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10486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52176" y="3105185"/>
            <a:ext cx="61910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52525"/>
                </a:solidFill>
                <a:latin typeface="Arial" panose="020B0604020202020204" pitchFamily="34" charset="0"/>
              </a:rPr>
              <a:t>Эффект наступает через 1 - 4 минуты в зависимости от дозы и стажа употребления, и продолжается от 15 до 30 минут. У употребившего начинается головокружение, сила которого также зависит от стажа и дозы употребления. Расширение зрачков и замедленная реакция — типичные признаки употребления нюхательного табака. Начинается жжение в слизистой оболочки носа. При передозировке возможны рвотные реакции, «трясучка» в нижних и верхних конечностях</a:t>
            </a:r>
            <a:endParaRPr lang="ru-RU" dirty="0"/>
          </a:p>
        </p:txBody>
      </p:sp>
      <p:pic>
        <p:nvPicPr>
          <p:cNvPr id="3" name="Picture 8" descr="Шведский снюс - Барахолка onliner.b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383464" y="148724"/>
            <a:ext cx="2629570" cy="2552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Воздействие вещества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Зависимая от социальной сети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7198" y="2701256"/>
            <a:ext cx="4167188" cy="3020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1069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Спайс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43008" y="2545141"/>
            <a:ext cx="819604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Спайс – это слово ворвалось в наш лексикон вместе с ужасающими историями о самоубийствах подростков. Курительная смесь, изготовленная из компонентов растительного происхождения и обработанная синтетическим </a:t>
            </a:r>
            <a:r>
              <a:rPr lang="ru-RU" sz="2400" dirty="0" err="1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канабиоидом</a:t>
            </a:r>
            <a:r>
              <a:rPr lang="ru-RU" sz="2400" dirty="0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 убеждению наркологов является тяжелым наркотиком. </a:t>
            </a:r>
            <a:endParaRPr lang="ru-RU" sz="2400" dirty="0" smtClean="0">
              <a:solidFill>
                <a:srgbClr val="2F2F2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Этот </a:t>
            </a:r>
            <a:r>
              <a:rPr lang="ru-RU" sz="2400" dirty="0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наркотик способен вызвать зрительные и слуховые галлюцинации, </a:t>
            </a:r>
            <a:r>
              <a:rPr lang="ru-RU" sz="2400" dirty="0" err="1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параноидальное</a:t>
            </a:r>
            <a:r>
              <a:rPr lang="ru-RU" sz="2400" dirty="0">
                <a:solidFill>
                  <a:srgbClr val="2F2F2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состояние, ощущение тревоги, приводящее к неадекватной реакции. Поэтому так важно знать признаки употребления спайса.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266" name="Picture 2" descr="http://im0-tub-ru.yandex.net/i?id=6198463d8a01e3e219cdcedb45626e6d-26-144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3241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И смесь, и грех Вести Сегодн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39325" y="2752726"/>
            <a:ext cx="2133600" cy="1534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86859011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elcomeDoc" id="{E1E7EDF9-8B79-4E5D-B508-2301E35CD219}" vid="{4342E303-0389-44F2-B6F0-C13C203CC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8DBC0A1-66E1-4B9D-88C2-9B3A32A214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Добро пожаловать в PowerPoint!</Template>
  <TotalTime>0</TotalTime>
  <Words>1112</Words>
  <Application>Microsoft Office PowerPoint</Application>
  <PresentationFormat>Произвольный</PresentationFormat>
  <Paragraphs>113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WelcomeDoc</vt:lpstr>
      <vt:lpstr>ОСТОРОЖНО  СНАФ, СПАЙС,НАСВАЙ </vt:lpstr>
      <vt:lpstr>СНАФФ</vt:lpstr>
      <vt:lpstr>Слайд 3</vt:lpstr>
      <vt:lpstr>   Существует  два вида снаффа: </vt:lpstr>
      <vt:lpstr>ВОЗДЕЙСТВИЕ ВЕЩЕСТВА НА ОРГАНИЗМ</vt:lpstr>
      <vt:lpstr>Слайд 6</vt:lpstr>
      <vt:lpstr>Слайд 7</vt:lpstr>
      <vt:lpstr>Воздействие вещества</vt:lpstr>
      <vt:lpstr>Спайс</vt:lpstr>
      <vt:lpstr>Слайд 10</vt:lpstr>
      <vt:lpstr>Насвай</vt:lpstr>
      <vt:lpstr>Если  Ваш Ребенок изменился…</vt:lpstr>
      <vt:lpstr>Общие тревожные признаки:</vt:lpstr>
      <vt:lpstr>Тревожные признаки:</vt:lpstr>
      <vt:lpstr>Что стоит делать родителям!?!</vt:lpstr>
      <vt:lpstr>Что стоит делать родителям!?!</vt:lpstr>
      <vt:lpstr>Некоторые примеры или сценарии отказа:</vt:lpstr>
      <vt:lpstr>      Как реагировать, если ваш ребенок подтвердил, что употребляет наркотические вещества? </vt:lpstr>
      <vt:lpstr>Слайд 19</vt:lpstr>
      <vt:lpstr>Здоровья вашим детям.  Благополучия вашей семье!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2015-03-18T07:38:03Z</dcterms:created>
  <dcterms:modified xsi:type="dcterms:W3CDTF">2017-03-24T05:23:38Z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